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9" r:id="rId4"/>
    <p:sldId id="257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CBAFFF-EEC6-45D5-9FAD-5D61CEC44B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4879612-7EA5-48DD-82FC-BBAAFE07C1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EC2FA9D-1699-45CC-AA61-C445E0057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40B9-10E3-4894-ABB7-E03725921C9C}" type="datetimeFigureOut">
              <a:rPr lang="ru-RU" smtClean="0"/>
              <a:t>22.06.2022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46BF728-29DF-4272-9BAA-C6ABFC53E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41B2A4E-415F-4C1B-8B89-4BE8F1AF7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0F467-11FE-42BF-B46F-5973B6923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667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898AE3-E422-4C35-B179-728FD702E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36210D8-DBEC-4F10-A9A4-D00B8A84B8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E3B159C-67FC-4E9F-8309-6FD2AC9E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40B9-10E3-4894-ABB7-E03725921C9C}" type="datetimeFigureOut">
              <a:rPr lang="ru-RU" smtClean="0"/>
              <a:t>22.06.2022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BF565AC-B5E6-487A-9FFC-DFDEC0AE3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394813A-EE9B-45BD-91AE-C59492719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0F467-11FE-42BF-B46F-5973B6923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1442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A51B0ED-4178-4E7F-9BD6-BBC5ECDAA1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4E4E075-8669-46DA-BC1A-B9437AE8C9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423E428-D315-48C7-97EC-50430F12D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40B9-10E3-4894-ABB7-E03725921C9C}" type="datetimeFigureOut">
              <a:rPr lang="ru-RU" smtClean="0"/>
              <a:t>22.06.2022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C76A3CD-0A8C-4B2A-92A2-FF532B355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15A3CB-D6C1-400E-9224-0A4AA8BFE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0F467-11FE-42BF-B46F-5973B6923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6037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75EA8D-7796-4EFA-BCB0-CD9A36BB2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E4AF146-B498-4313-AEFB-2E11F25905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08944A4-88B0-4E10-A1D1-59CD9557D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40B9-10E3-4894-ABB7-E03725921C9C}" type="datetimeFigureOut">
              <a:rPr lang="ru-RU" smtClean="0"/>
              <a:t>22.06.2022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E0504DA-CF71-4FAF-9958-8A74E212D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B7166CF-E8E9-44BC-9056-9AA03484E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0F467-11FE-42BF-B46F-5973B6923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9022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D8037D-7A1D-438C-9DE9-CC9DC839D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B3DFADC-22BC-47CF-9688-2C04A6A5AC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CD39CB9-3A44-4495-B949-7778471C4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40B9-10E3-4894-ABB7-E03725921C9C}" type="datetimeFigureOut">
              <a:rPr lang="ru-RU" smtClean="0"/>
              <a:t>22.06.2022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E0DBF96-C0F5-46C2-8816-2269FE78C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4B1969C-CC50-4A48-864C-81C83171C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0F467-11FE-42BF-B46F-5973B6923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9946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C208E9-535D-482B-A312-F4B4A8FDF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821CE8E-87EC-47A1-97DF-B3DCE3BF66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EBA003C-8F6A-49D8-A3DE-81C7D2AF6E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058A071-5168-414B-9DA6-2CE69C239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40B9-10E3-4894-ABB7-E03725921C9C}" type="datetimeFigureOut">
              <a:rPr lang="ru-RU" smtClean="0"/>
              <a:t>22.06.2022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D56ECA3-9874-46EB-A515-4DF3D6184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9CB7E5A-7686-4407-96AA-4ED1BA87E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0F467-11FE-42BF-B46F-5973B6923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5917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7409BF-F4BF-4B79-BC4C-50D55AC49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08E6D1F-089E-42E9-B4BE-DC6DD79AB9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F6E5852-29FA-48B1-AE96-BC4EFD4D01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692EA41-F887-4C03-8241-74A2539C56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01D2E54-14E1-4169-A0ED-DC99F6399C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54C595C-0860-47FE-A730-5B76133AF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40B9-10E3-4894-ABB7-E03725921C9C}" type="datetimeFigureOut">
              <a:rPr lang="ru-RU" smtClean="0"/>
              <a:t>22.06.2022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1CD7DC8-C2CD-4B2A-8644-44F3ECC51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6868B23-E91F-4E51-9CE5-3564B5313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0F467-11FE-42BF-B46F-5973B6923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5235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1BA8BF-68D3-4F8F-B8D4-B70EC4C1A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74D302C-48D8-4F20-8535-8955A108D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40B9-10E3-4894-ABB7-E03725921C9C}" type="datetimeFigureOut">
              <a:rPr lang="ru-RU" smtClean="0"/>
              <a:t>22.06.2022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C052A16-D408-419A-A6EA-3AEB65972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2FF35AC-40AD-44C6-9F2E-38D413527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0F467-11FE-42BF-B46F-5973B6923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1356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B53DFFA-22D3-4E2A-8E0D-034AE1E6D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40B9-10E3-4894-ABB7-E03725921C9C}" type="datetimeFigureOut">
              <a:rPr lang="ru-RU" smtClean="0"/>
              <a:t>22.06.2022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55F4E9B-2E20-4A05-9890-CF1E55FDE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F6B11B8-CB1E-4998-B15A-7E3BFABEC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0F467-11FE-42BF-B46F-5973B6923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2653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037BE2-9FAC-4FE3-A391-69F5F800B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F6CB17-B4A9-4425-9916-81F80F871A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4FD37A7-6E0A-4279-9414-2032342D4B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25EDF1A-A665-42D8-BEF9-81AA8B470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40B9-10E3-4894-ABB7-E03725921C9C}" type="datetimeFigureOut">
              <a:rPr lang="ru-RU" smtClean="0"/>
              <a:t>22.06.2022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6BB7A8A-DFB7-48A6-87D6-F19C89B84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8D4AFE8-3007-4C30-B71E-F99F9AA0D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0F467-11FE-42BF-B46F-5973B6923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2786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4EC6A9-DFA0-4D5F-A010-D051C5237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F4B846A-0116-4399-89B0-ADB6B6F884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19DBE01-0A77-41BF-AFAD-90A4484ED4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B79F61C-1544-441F-B3FE-F8C6C2FB0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40B9-10E3-4894-ABB7-E03725921C9C}" type="datetimeFigureOut">
              <a:rPr lang="ru-RU" smtClean="0"/>
              <a:t>22.06.2022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14C4555-0521-4890-9AE5-09EB54997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79E17B7-66CC-4A9A-A244-93DF2444F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0F467-11FE-42BF-B46F-5973B6923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6924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AB6CD8-22F0-49F0-905F-192518021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FB1C714-D16D-4AA9-8560-764B7C04D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E19B726-0CA2-4C49-9191-7944D5B03D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F40B9-10E3-4894-ABB7-E03725921C9C}" type="datetimeFigureOut">
              <a:rPr lang="ru-RU" smtClean="0"/>
              <a:t>22.06.2022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43669DA-585E-412F-8832-E545F2B682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30EF784-D22F-41E3-A511-34D0716AAB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0F467-11FE-42BF-B46F-5973B6923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2117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E1BBB94-C7CE-4AE8-80EC-B4E424F66C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AB6B236-A79B-4B88-BF50-F8A569AD925F}"/>
              </a:ext>
            </a:extLst>
          </p:cNvPr>
          <p:cNvSpPr txBox="1"/>
          <p:nvPr/>
        </p:nvSpPr>
        <p:spPr>
          <a:xfrm>
            <a:off x="1604865" y="1026367"/>
            <a:ext cx="93492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n>
                  <a:solidFill>
                    <a:srgbClr val="002060"/>
                  </a:solidFill>
                </a:ln>
                <a:solidFill>
                  <a:srgbClr val="7030A0"/>
                </a:solidFill>
                <a:effectLst>
                  <a:reflection blurRad="6350" stA="50000" endA="300" endPos="50000" dist="29997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ГОУ «Малетинская специальная (коррекционная) школа – интернат»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A4DEFA5A-04A9-4CB8-8874-F73FBDF8D29A}"/>
              </a:ext>
            </a:extLst>
          </p:cNvPr>
          <p:cNvSpPr/>
          <p:nvPr/>
        </p:nvSpPr>
        <p:spPr>
          <a:xfrm>
            <a:off x="677753" y="1674674"/>
            <a:ext cx="10836492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Акция </a:t>
            </a:r>
          </a:p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посвященная блокады Ленинграда</a:t>
            </a:r>
          </a:p>
          <a:p>
            <a:pPr algn="ctr"/>
            <a:r>
              <a:rPr lang="ru-RU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«Ласточка – блокады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»</a:t>
            </a:r>
            <a:endParaRPr lang="ru-RU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59933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47B0CA7-F6A6-49D3-A788-9F4492128F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5484C78-6048-4D2E-B6D3-A728088E60D1}"/>
              </a:ext>
            </a:extLst>
          </p:cNvPr>
          <p:cNvSpPr/>
          <p:nvPr/>
        </p:nvSpPr>
        <p:spPr>
          <a:xfrm>
            <a:off x="1773152" y="1700463"/>
            <a:ext cx="912844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rgbClr val="181818"/>
                </a:solidFill>
                <a:latin typeface="Times New Roman, serif"/>
              </a:rPr>
              <a:t>	Цель:</a:t>
            </a:r>
            <a:endParaRPr lang="ru-RU" sz="4000" dirty="0">
              <a:solidFill>
                <a:srgbClr val="181818"/>
              </a:solidFill>
              <a:latin typeface="Open Sans"/>
            </a:endParaRPr>
          </a:p>
          <a:p>
            <a:r>
              <a:rPr lang="ru-RU" sz="4000" dirty="0">
                <a:solidFill>
                  <a:srgbClr val="181818"/>
                </a:solidFill>
                <a:latin typeface="Times New Roman, serif"/>
              </a:rPr>
              <a:t>	Воспитание патриотизма, чувства гордости за свою страну, за свой народ.</a:t>
            </a:r>
            <a:endParaRPr lang="ru-RU" sz="4000" b="0" i="0" dirty="0">
              <a:solidFill>
                <a:srgbClr val="181818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694550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353D012-F3F4-49B0-948D-E581C7F7DD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7E20DF3-1E37-4AB0-B8A7-64B5E0044068}"/>
              </a:ext>
            </a:extLst>
          </p:cNvPr>
          <p:cNvSpPr/>
          <p:nvPr/>
        </p:nvSpPr>
        <p:spPr>
          <a:xfrm>
            <a:off x="2147258" y="726625"/>
            <a:ext cx="3948742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>
                <a:solidFill>
                  <a:srgbClr val="181818"/>
                </a:solidFill>
                <a:latin typeface="Times New Roman, serif"/>
              </a:rPr>
              <a:t>«Блокадная ласточка»</a:t>
            </a:r>
            <a:r>
              <a:rPr lang="ru-RU" dirty="0">
                <a:solidFill>
                  <a:srgbClr val="181818"/>
                </a:solidFill>
                <a:latin typeface="Times New Roman, serif"/>
              </a:rPr>
              <a:t>  </a:t>
            </a:r>
          </a:p>
          <a:p>
            <a:r>
              <a:rPr lang="ru-RU" dirty="0">
                <a:solidFill>
                  <a:srgbClr val="181818"/>
                </a:solidFill>
                <a:latin typeface="Times New Roman, serif"/>
              </a:rPr>
              <a:t>		Ольга Берггольц</a:t>
            </a:r>
          </a:p>
          <a:p>
            <a:endParaRPr lang="ru-RU" b="1" dirty="0">
              <a:solidFill>
                <a:srgbClr val="181818"/>
              </a:solidFill>
              <a:latin typeface="Open Sans"/>
            </a:endParaRPr>
          </a:p>
          <a:p>
            <a:r>
              <a:rPr lang="ru-RU" b="1" i="1" dirty="0">
                <a:solidFill>
                  <a:srgbClr val="181818"/>
                </a:solidFill>
                <a:latin typeface="Times New Roman, serif"/>
              </a:rPr>
              <a:t>Сквозь года, и радость, и невзгоды</a:t>
            </a:r>
            <a:endParaRPr lang="ru-RU" b="1" i="1" dirty="0">
              <a:solidFill>
                <a:srgbClr val="181818"/>
              </a:solidFill>
              <a:latin typeface="Open Sans"/>
            </a:endParaRPr>
          </a:p>
          <a:p>
            <a:r>
              <a:rPr lang="ru-RU" b="1" i="1" dirty="0">
                <a:solidFill>
                  <a:srgbClr val="181818"/>
                </a:solidFill>
                <a:latin typeface="Times New Roman, serif"/>
              </a:rPr>
              <a:t>Вечно будет мне сиять одна –</a:t>
            </a:r>
            <a:endParaRPr lang="ru-RU" b="1" i="1" dirty="0">
              <a:solidFill>
                <a:srgbClr val="181818"/>
              </a:solidFill>
              <a:latin typeface="Open Sans"/>
            </a:endParaRPr>
          </a:p>
          <a:p>
            <a:r>
              <a:rPr lang="ru-RU" b="1" i="1" dirty="0">
                <a:solidFill>
                  <a:srgbClr val="181818"/>
                </a:solidFill>
                <a:latin typeface="Times New Roman, serif"/>
              </a:rPr>
              <a:t>Та весна сорок второго года,</a:t>
            </a:r>
            <a:endParaRPr lang="ru-RU" b="1" i="1" dirty="0">
              <a:solidFill>
                <a:srgbClr val="181818"/>
              </a:solidFill>
              <a:latin typeface="Open Sans"/>
            </a:endParaRPr>
          </a:p>
          <a:p>
            <a:r>
              <a:rPr lang="ru-RU" b="1" i="1" dirty="0">
                <a:solidFill>
                  <a:srgbClr val="181818"/>
                </a:solidFill>
                <a:latin typeface="Times New Roman, serif"/>
              </a:rPr>
              <a:t>В осаждённом городе весна.</a:t>
            </a:r>
            <a:endParaRPr lang="ru-RU" b="1" i="1" dirty="0">
              <a:solidFill>
                <a:srgbClr val="181818"/>
              </a:solidFill>
              <a:latin typeface="Open Sans"/>
            </a:endParaRPr>
          </a:p>
          <a:p>
            <a:r>
              <a:rPr lang="ru-RU" b="1" i="1" dirty="0">
                <a:solidFill>
                  <a:srgbClr val="181818"/>
                </a:solidFill>
                <a:latin typeface="Times New Roman, serif"/>
              </a:rPr>
              <a:t>Маленькую ласточку из жести</a:t>
            </a:r>
            <a:endParaRPr lang="ru-RU" b="1" i="1" dirty="0">
              <a:solidFill>
                <a:srgbClr val="181818"/>
              </a:solidFill>
              <a:latin typeface="Open Sans"/>
            </a:endParaRPr>
          </a:p>
          <a:p>
            <a:r>
              <a:rPr lang="ru-RU" b="1" i="1" dirty="0">
                <a:solidFill>
                  <a:srgbClr val="181818"/>
                </a:solidFill>
                <a:latin typeface="Times New Roman, serif"/>
              </a:rPr>
              <a:t>Я носила на груди сама.</a:t>
            </a:r>
            <a:endParaRPr lang="ru-RU" b="1" i="1" dirty="0">
              <a:solidFill>
                <a:srgbClr val="181818"/>
              </a:solidFill>
              <a:latin typeface="Open Sans"/>
            </a:endParaRPr>
          </a:p>
          <a:p>
            <a:r>
              <a:rPr lang="ru-RU" b="1" i="1" dirty="0">
                <a:solidFill>
                  <a:srgbClr val="181818"/>
                </a:solidFill>
                <a:latin typeface="Times New Roman, serif"/>
              </a:rPr>
              <a:t>Это было знаком доброй вести,</a:t>
            </a:r>
            <a:endParaRPr lang="ru-RU" b="1" i="1" dirty="0">
              <a:solidFill>
                <a:srgbClr val="181818"/>
              </a:solidFill>
              <a:latin typeface="Open Sans"/>
            </a:endParaRPr>
          </a:p>
          <a:p>
            <a:r>
              <a:rPr lang="ru-RU" b="1" i="1" dirty="0">
                <a:solidFill>
                  <a:srgbClr val="181818"/>
                </a:solidFill>
                <a:latin typeface="Times New Roman, serif"/>
              </a:rPr>
              <a:t>Это означало: "Жду письма".</a:t>
            </a:r>
            <a:r>
              <a:rPr lang="ru-RU" b="1" i="1" dirty="0"/>
              <a:t> </a:t>
            </a:r>
          </a:p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Этот знак придумала блокада.</a:t>
            </a:r>
          </a:p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Знали мы, что только самолет,</a:t>
            </a:r>
          </a:p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птица к нам, до Ленинграда,</a:t>
            </a:r>
          </a:p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милой-милой родины дойдет.</a:t>
            </a:r>
          </a:p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</a:p>
          <a:p>
            <a:endParaRPr lang="ru-RU" dirty="0">
              <a:solidFill>
                <a:srgbClr val="181818"/>
              </a:solidFill>
              <a:latin typeface="Open Sans"/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B61316A0-0B52-4413-9BD9-8FE14A99C0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41808">
            <a:off x="6429253" y="1779625"/>
            <a:ext cx="4932476" cy="27568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30850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8FC37B5-92B6-4DEE-A984-E5518D113D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01B1757-E8E8-440C-91E3-A78005490872}"/>
              </a:ext>
            </a:extLst>
          </p:cNvPr>
          <p:cNvSpPr/>
          <p:nvPr/>
        </p:nvSpPr>
        <p:spPr>
          <a:xfrm>
            <a:off x="1759226" y="665982"/>
            <a:ext cx="793263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1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судьбе нашей страны есть даты, наполненные скорбью и героизмом, и одна из них – это 27 января 1944 года, день снятия блокады Ленинграда. Весной 1942 года множество ленинградцев носило на груди жетон, маленький жестяной значок, а на нём - ласточка с письмом в клюве. Этот символ стал коротким и ясным ответом на заявления немецкой пропаганды о том, что теперь в город даже птица не пролетит. Люди ждали благих вестей с фронта, они никогда не теряли связи с огромной страной, несмотря на то, что они были полностью отрезаны от неё. «Блокадная ласточка» стала символом надежды на лучшее, на скорую встречу с близкими.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DB2D0E4-0B4E-4873-948E-364C557BB03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41" t="9579" r="20038" b="10494"/>
          <a:stretch/>
        </p:blipFill>
        <p:spPr>
          <a:xfrm>
            <a:off x="9417867" y="564672"/>
            <a:ext cx="2470545" cy="2436945"/>
          </a:xfrm>
          <a:prstGeom prst="flowChartConnector">
            <a:avLst/>
          </a:prstGeom>
        </p:spPr>
      </p:pic>
    </p:spTree>
    <p:extLst>
      <p:ext uri="{BB962C8B-B14F-4D97-AF65-F5344CB8AC3E}">
        <p14:creationId xmlns:p14="http://schemas.microsoft.com/office/powerpoint/2010/main" val="1849195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B9B427A-8684-4E25-8949-0FD19FA710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617E982-2030-4EFD-82AD-7B66299D815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59"/>
          <a:stretch/>
        </p:blipFill>
        <p:spPr>
          <a:xfrm>
            <a:off x="1875453" y="527180"/>
            <a:ext cx="9106678" cy="55190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168014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B9B427A-8684-4E25-8949-0FD19FA710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01B1757-E8E8-440C-91E3-A78005490872}"/>
              </a:ext>
            </a:extLst>
          </p:cNvPr>
          <p:cNvSpPr/>
          <p:nvPr/>
        </p:nvSpPr>
        <p:spPr>
          <a:xfrm>
            <a:off x="1143000" y="722174"/>
            <a:ext cx="1040626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Впервые ГОУ «Малетинская специальная (коррекционная) школа – интернат» приняла участие в акции «Блокадная ласточка». 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Цель акции – сохранение памяти о блокаде у юного поколения, которое сейчас в том же возрасте, что и дети, выживавшие в Ленинграде в страшном 1942 году.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Участники акции отправили весточку сквозь время тем, кто её так ждал: написали письма своим сверстникам - юным защитникам Ленинграда.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Акция "Блокадная ласточка" прошли классные часы. На классных час обучающиеся изготовили "блокадную ласточку" как символ надежды на лучшее. 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В завершение мероприятия дети вместе с педагогами оформили школьный стенд рисунками. Изготовленные своими руками бумажные ласточки, дети раздали работникам школы-интернат.</a:t>
            </a:r>
          </a:p>
        </p:txBody>
      </p:sp>
    </p:spTree>
    <p:extLst>
      <p:ext uri="{BB962C8B-B14F-4D97-AF65-F5344CB8AC3E}">
        <p14:creationId xmlns:p14="http://schemas.microsoft.com/office/powerpoint/2010/main" val="25047478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363</Words>
  <Application>Microsoft Office PowerPoint</Application>
  <PresentationFormat>Широкоэкранный</PresentationFormat>
  <Paragraphs>28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Open Sans</vt:lpstr>
      <vt:lpstr>Times New Roman</vt:lpstr>
      <vt:lpstr>Times New Roman, serif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администрация</dc:creator>
  <cp:lastModifiedBy>администрация</cp:lastModifiedBy>
  <cp:revision>4</cp:revision>
  <dcterms:created xsi:type="dcterms:W3CDTF">2022-02-08T13:00:34Z</dcterms:created>
  <dcterms:modified xsi:type="dcterms:W3CDTF">2022-06-22T03:19:05Z</dcterms:modified>
</cp:coreProperties>
</file>